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72" r:id="rId4"/>
    <p:sldId id="273" r:id="rId5"/>
    <p:sldId id="275" r:id="rId6"/>
    <p:sldId id="268" r:id="rId7"/>
    <p:sldId id="269" r:id="rId8"/>
    <p:sldId id="267" r:id="rId9"/>
    <p:sldId id="270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203E21"/>
    <a:srgbClr val="99FF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4A9D38A-8232-4680-8C5D-E9AD7B4F1507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TINE Core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24.01.2017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431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Still To Do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IPv6 testing</a:t>
            </a:r>
          </a:p>
          <a:p>
            <a:endParaRPr lang="en-US" dirty="0"/>
          </a:p>
          <a:p>
            <a:r>
              <a:rPr lang="en-US" dirty="0" smtClean="0"/>
              <a:t>Release 5.0 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600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Release Notes 4.6.0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1295400"/>
            <a:ext cx="8686800" cy="507831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- </a:t>
            </a:r>
            <a:r>
              <a:rPr lang="en-US" sz="1200" b="1" dirty="0"/>
              <a:t>(RE)-CONNECTIVITY IMPROVEMENTS</a:t>
            </a:r>
            <a:r>
              <a:rPr lang="en-US" sz="1200" dirty="0"/>
              <a:t>: Numerous improvements in handling TCP </a:t>
            </a:r>
            <a:r>
              <a:rPr lang="en-US" sz="1200" dirty="0" smtClean="0"/>
              <a:t>connections  </a:t>
            </a:r>
            <a:r>
              <a:rPr lang="en-US" sz="1200" dirty="0"/>
              <a:t>problems have been introduced. In addition improvements to contract </a:t>
            </a:r>
            <a:r>
              <a:rPr lang="en-US" sz="1200" dirty="0" smtClean="0"/>
              <a:t>reconnection </a:t>
            </a:r>
            <a:r>
              <a:rPr lang="en-US" sz="1200" dirty="0"/>
              <a:t>with transport modes such as CM_EVENT have been introduced. </a:t>
            </a:r>
          </a:p>
          <a:p>
            <a:endParaRPr lang="en-US" sz="1200" dirty="0"/>
          </a:p>
          <a:p>
            <a:r>
              <a:rPr lang="en-US" sz="1200" dirty="0"/>
              <a:t>  Affects:	</a:t>
            </a:r>
            <a:r>
              <a:rPr lang="en-US" sz="1200" dirty="0" smtClean="0"/>
              <a:t>client </a:t>
            </a:r>
            <a:r>
              <a:rPr lang="en-US" sz="1200" dirty="0"/>
              <a:t>side links, mostly those using TCP mode and/or </a:t>
            </a:r>
          </a:p>
          <a:p>
            <a:r>
              <a:rPr lang="en-US" sz="1200" dirty="0"/>
              <a:t>                        CM_DATACHANGE or CM_EVENT transport flags.</a:t>
            </a:r>
          </a:p>
          <a:p>
            <a:endParaRPr lang="en-US" sz="1200" dirty="0"/>
          </a:p>
          <a:p>
            <a:r>
              <a:rPr lang="en-US" sz="1200" dirty="0"/>
              <a:t>  Possible side effects: None expected.</a:t>
            </a:r>
          </a:p>
          <a:p>
            <a:r>
              <a:rPr lang="en-US" sz="1200" dirty="0" smtClean="0"/>
              <a:t>  </a:t>
            </a:r>
            <a:r>
              <a:rPr lang="en-US" sz="1200" dirty="0"/>
              <a:t>Attention level:       GREEN</a:t>
            </a:r>
          </a:p>
          <a:p>
            <a:endParaRPr lang="en-US" sz="1200" dirty="0"/>
          </a:p>
          <a:p>
            <a:r>
              <a:rPr lang="en-US" sz="1200" dirty="0"/>
              <a:t>- </a:t>
            </a:r>
            <a:r>
              <a:rPr lang="en-US" sz="1200" b="1" dirty="0"/>
              <a:t>CLEANUP IMPROVEMENTS</a:t>
            </a:r>
            <a:r>
              <a:rPr lang="en-US" sz="1200" dirty="0"/>
              <a:t>: Overall resource and memory cleanup is now </a:t>
            </a:r>
            <a:r>
              <a:rPr lang="en-US" sz="1200" dirty="0" smtClean="0"/>
              <a:t>significantly improved </a:t>
            </a:r>
            <a:r>
              <a:rPr lang="en-US" sz="1200" dirty="0"/>
              <a:t>when a dynamical (shared) tine library is explicitly unloaded from memory.  </a:t>
            </a:r>
          </a:p>
          <a:p>
            <a:endParaRPr lang="en-US" sz="1200" dirty="0"/>
          </a:p>
          <a:p>
            <a:r>
              <a:rPr lang="en-US" sz="1200" dirty="0" smtClean="0"/>
              <a:t>In </a:t>
            </a:r>
            <a:r>
              <a:rPr lang="en-US" sz="1200" dirty="0"/>
              <a:t>the past, various lists and resources where left resident when a client-side </a:t>
            </a:r>
            <a:r>
              <a:rPr lang="en-US" sz="1200" dirty="0" smtClean="0"/>
              <a:t>application </a:t>
            </a:r>
            <a:r>
              <a:rPr lang="en-US" sz="1200" dirty="0"/>
              <a:t>exited, with the </a:t>
            </a:r>
            <a:r>
              <a:rPr lang="en-US" sz="1200" dirty="0" smtClean="0"/>
              <a:t>expectations </a:t>
            </a:r>
            <a:r>
              <a:rPr lang="en-US" sz="1200" dirty="0"/>
              <a:t>that all allocated resources are returned to the system. </a:t>
            </a:r>
            <a:r>
              <a:rPr lang="en-US" sz="1200" dirty="0" smtClean="0"/>
              <a:t>This </a:t>
            </a:r>
            <a:r>
              <a:rPr lang="en-US" sz="1200" dirty="0"/>
              <a:t>is true if the application is the entity unloading the library when it exits.  However, </a:t>
            </a:r>
            <a:r>
              <a:rPr lang="en-US" sz="1200" dirty="0" smtClean="0"/>
              <a:t>an </a:t>
            </a:r>
            <a:r>
              <a:rPr lang="en-US" sz="1200" dirty="0"/>
              <a:t>application such as </a:t>
            </a:r>
            <a:r>
              <a:rPr lang="en-US" sz="1200" dirty="0" err="1"/>
              <a:t>matlab</a:t>
            </a:r>
            <a:r>
              <a:rPr lang="en-US" sz="1200" dirty="0"/>
              <a:t> or python will load the tine shared library when necessary </a:t>
            </a:r>
            <a:r>
              <a:rPr lang="en-US" sz="1200" dirty="0" smtClean="0"/>
              <a:t>and </a:t>
            </a:r>
            <a:r>
              <a:rPr lang="en-US" sz="1200" dirty="0"/>
              <a:t>will unload the tine shared library if e.g. a 'clear </a:t>
            </a:r>
            <a:r>
              <a:rPr lang="en-US" sz="1200" dirty="0" err="1"/>
              <a:t>mex</a:t>
            </a:r>
            <a:r>
              <a:rPr lang="en-US" sz="1200" dirty="0"/>
              <a:t>' or 'del </a:t>
            </a:r>
            <a:r>
              <a:rPr lang="en-US" sz="1200" dirty="0" err="1"/>
              <a:t>PyTine</a:t>
            </a:r>
            <a:r>
              <a:rPr lang="en-US" sz="1200" dirty="0"/>
              <a:t>' is called.  </a:t>
            </a:r>
            <a:r>
              <a:rPr lang="en-US" sz="1200" dirty="0" smtClean="0"/>
              <a:t>This </a:t>
            </a:r>
            <a:r>
              <a:rPr lang="en-US" sz="1200" dirty="0"/>
              <a:t>action does not exit the application but does unload the library and leaves memory and </a:t>
            </a:r>
            <a:r>
              <a:rPr lang="en-US" sz="1200" dirty="0" smtClean="0"/>
              <a:t>resources </a:t>
            </a:r>
            <a:r>
              <a:rPr lang="en-US" sz="1200" dirty="0"/>
              <a:t>unaccounted for (a memory leak) until e.g. </a:t>
            </a:r>
            <a:r>
              <a:rPr lang="en-US" sz="1200" dirty="0" err="1"/>
              <a:t>matlab</a:t>
            </a:r>
            <a:r>
              <a:rPr lang="en-US" sz="1200" dirty="0"/>
              <a:t> or python are themselves exited.</a:t>
            </a:r>
          </a:p>
          <a:p>
            <a:r>
              <a:rPr lang="en-US" sz="1200" dirty="0" smtClean="0"/>
              <a:t>As </a:t>
            </a:r>
            <a:r>
              <a:rPr lang="en-US" sz="1200" dirty="0"/>
              <a:t>of release 4.6.0 this is no longer the case: a 'clear </a:t>
            </a:r>
            <a:r>
              <a:rPr lang="en-US" sz="1200" dirty="0" err="1"/>
              <a:t>mex</a:t>
            </a:r>
            <a:r>
              <a:rPr lang="en-US" sz="1200" dirty="0"/>
              <a:t>' or 'clear tine' will unload </a:t>
            </a:r>
            <a:r>
              <a:rPr lang="en-US" sz="1200" dirty="0" smtClean="0"/>
              <a:t>the </a:t>
            </a:r>
            <a:r>
              <a:rPr lang="en-US" sz="1200" dirty="0"/>
              <a:t>tine library and return all memory an resources to the system.</a:t>
            </a:r>
          </a:p>
          <a:p>
            <a:endParaRPr lang="en-US" sz="1200" dirty="0"/>
          </a:p>
          <a:p>
            <a:r>
              <a:rPr lang="en-US" sz="1200" dirty="0"/>
              <a:t>  Note: There was no memory leak involving the tine library under normal operational conditions.</a:t>
            </a:r>
          </a:p>
          <a:p>
            <a:endParaRPr lang="en-US" sz="1200" dirty="0"/>
          </a:p>
          <a:p>
            <a:r>
              <a:rPr lang="en-US" sz="1200" dirty="0"/>
              <a:t>  Affects:	</a:t>
            </a:r>
            <a:r>
              <a:rPr lang="en-US" sz="1200" dirty="0" err="1" smtClean="0"/>
              <a:t>MatLab</a:t>
            </a:r>
            <a:r>
              <a:rPr lang="en-US" sz="1200" dirty="0"/>
              <a:t>, Python and other applications explicitly </a:t>
            </a:r>
            <a:r>
              <a:rPr lang="en-US" sz="1200" dirty="0" smtClean="0"/>
              <a:t>freeing </a:t>
            </a:r>
            <a:r>
              <a:rPr lang="en-US" sz="1200" dirty="0"/>
              <a:t>the tine resources</a:t>
            </a:r>
            <a:r>
              <a:rPr lang="en-US" sz="1200" dirty="0" smtClean="0"/>
              <a:t>.</a:t>
            </a:r>
            <a:endParaRPr lang="en-US" sz="1200" dirty="0"/>
          </a:p>
          <a:p>
            <a:r>
              <a:rPr lang="en-US" sz="1200" dirty="0"/>
              <a:t>  Possible side effects: None expected</a:t>
            </a:r>
            <a:r>
              <a:rPr lang="en-US" sz="1200" dirty="0" smtClean="0"/>
              <a:t>.</a:t>
            </a:r>
            <a:endParaRPr lang="en-US" sz="1200" dirty="0"/>
          </a:p>
          <a:p>
            <a:r>
              <a:rPr lang="en-US" sz="1200" dirty="0"/>
              <a:t>  Attention level:       </a:t>
            </a:r>
            <a:r>
              <a:rPr lang="en-US" sz="1200" dirty="0" smtClean="0"/>
              <a:t>GREEN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04843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Release Notes 4.6.0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1603950"/>
            <a:ext cx="8686800" cy="397031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/>
              <a:t>- BUG FIX</a:t>
            </a:r>
            <a:r>
              <a:rPr lang="en-US" sz="1200" dirty="0"/>
              <a:t>: An alarm system 'collapsed alarm' (which occurs when more than the configured </a:t>
            </a:r>
            <a:r>
              <a:rPr lang="en-US" sz="1200" dirty="0" smtClean="0"/>
              <a:t>'collapse </a:t>
            </a:r>
            <a:r>
              <a:rPr lang="en-US" sz="1200" dirty="0"/>
              <a:t>window' - default = 100 - alarms are active) is now </a:t>
            </a:r>
            <a:r>
              <a:rPr lang="en-US" sz="1200" dirty="0" smtClean="0"/>
              <a:t>property </a:t>
            </a:r>
            <a:r>
              <a:rPr lang="en-US" sz="1200" dirty="0"/>
              <a:t>removed when </a:t>
            </a:r>
            <a:r>
              <a:rPr lang="en-US" sz="1200" dirty="0" smtClean="0"/>
              <a:t>the </a:t>
            </a:r>
            <a:r>
              <a:rPr lang="en-US" sz="1200" dirty="0"/>
              <a:t>number of alarms returns to fewer than the 'collapse window'.</a:t>
            </a:r>
          </a:p>
          <a:p>
            <a:r>
              <a:rPr lang="en-US" sz="1200" dirty="0"/>
              <a:t>  </a:t>
            </a:r>
          </a:p>
          <a:p>
            <a:r>
              <a:rPr lang="en-US" sz="1200" dirty="0"/>
              <a:t>  Affects:		Alarms readout via the 'ALARMS' stock property.</a:t>
            </a:r>
          </a:p>
          <a:p>
            <a:endParaRPr lang="en-US" sz="1200" dirty="0"/>
          </a:p>
          <a:p>
            <a:r>
              <a:rPr lang="en-US" sz="1200" dirty="0"/>
              <a:t>  Possible side effects: None expected.</a:t>
            </a:r>
          </a:p>
          <a:p>
            <a:endParaRPr lang="en-US" sz="1200" dirty="0"/>
          </a:p>
          <a:p>
            <a:r>
              <a:rPr lang="en-US" sz="1200" dirty="0"/>
              <a:t>  Attention level:       GREEN</a:t>
            </a:r>
          </a:p>
          <a:p>
            <a:endParaRPr lang="en-US" sz="1200" dirty="0"/>
          </a:p>
          <a:p>
            <a:r>
              <a:rPr lang="en-US" sz="1200" dirty="0"/>
              <a:t>- </a:t>
            </a:r>
            <a:r>
              <a:rPr lang="en-US" sz="1200" b="1" dirty="0"/>
              <a:t>BUG FIX</a:t>
            </a:r>
            <a:r>
              <a:rPr lang="en-US" sz="1200" dirty="0"/>
              <a:t>: An alarm or history filter link which attempts to establish a link to </a:t>
            </a:r>
            <a:r>
              <a:rPr lang="en-US" sz="1200" dirty="0" smtClean="0"/>
              <a:t>'itself‘ (</a:t>
            </a:r>
            <a:r>
              <a:rPr lang="en-US" sz="1200" dirty="0"/>
              <a:t>i.e. a property exported by the very same server applying the filter link) now functions properly.</a:t>
            </a:r>
          </a:p>
          <a:p>
            <a:endParaRPr lang="en-US" sz="1200" dirty="0"/>
          </a:p>
          <a:p>
            <a:r>
              <a:rPr lang="en-US" sz="1200" dirty="0"/>
              <a:t>  Previously, the application of the filter links could potentially happen </a:t>
            </a:r>
            <a:r>
              <a:rPr lang="en-US" sz="1200" dirty="0" smtClean="0"/>
              <a:t>(</a:t>
            </a:r>
            <a:r>
              <a:rPr lang="en-US" sz="1200" dirty="0"/>
              <a:t>dependent on the server's configuration method) prior to the server's property registration, </a:t>
            </a:r>
            <a:r>
              <a:rPr lang="en-US" sz="1200" dirty="0" smtClean="0"/>
              <a:t>which </a:t>
            </a:r>
            <a:r>
              <a:rPr lang="en-US" sz="1200" dirty="0"/>
              <a:t>ended up invalidating the link.  This scenario has now been addressed.</a:t>
            </a:r>
          </a:p>
          <a:p>
            <a:r>
              <a:rPr lang="en-US" sz="1200" dirty="0"/>
              <a:t>  </a:t>
            </a:r>
          </a:p>
          <a:p>
            <a:r>
              <a:rPr lang="en-US" sz="1200" dirty="0"/>
              <a:t>  Affects:		Local alarm or history filter links.</a:t>
            </a:r>
          </a:p>
          <a:p>
            <a:endParaRPr lang="en-US" sz="1200" dirty="0"/>
          </a:p>
          <a:p>
            <a:r>
              <a:rPr lang="en-US" sz="1200" dirty="0"/>
              <a:t>  Possible side effects: None expected.</a:t>
            </a:r>
          </a:p>
          <a:p>
            <a:endParaRPr lang="en-US" sz="1200" dirty="0"/>
          </a:p>
          <a:p>
            <a:r>
              <a:rPr lang="en-US" sz="1200" dirty="0"/>
              <a:t>  Attention level:       GREEN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179048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Release Notes 4.6.0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1295400"/>
            <a:ext cx="8686800" cy="415498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- </a:t>
            </a:r>
            <a:r>
              <a:rPr lang="en-US" sz="1200" b="1" dirty="0"/>
              <a:t>BUG FIX: BUFFERED SERVER </a:t>
            </a:r>
            <a:r>
              <a:rPr lang="en-US" sz="1200" dirty="0"/>
              <a:t>: A longstanding problem buffering individual input values for a </a:t>
            </a:r>
            <a:r>
              <a:rPr lang="en-US" sz="1200" dirty="0" smtClean="0"/>
              <a:t>declared </a:t>
            </a:r>
            <a:r>
              <a:rPr lang="en-US" sz="1200" dirty="0"/>
              <a:t>multi-CHANNEL array registered to take a single value as input has been fixed.</a:t>
            </a:r>
          </a:p>
          <a:p>
            <a:endParaRPr lang="en-US" sz="1200" dirty="0"/>
          </a:p>
          <a:p>
            <a:r>
              <a:rPr lang="en-US" sz="1200" dirty="0"/>
              <a:t>  An independent buffer with space for all devices making up the channel is now properly maintained</a:t>
            </a:r>
            <a:r>
              <a:rPr lang="en-US" sz="1200" dirty="0" smtClean="0"/>
              <a:t>, </a:t>
            </a:r>
            <a:r>
              <a:rPr lang="en-US" sz="1200" dirty="0"/>
              <a:t>as is the case for non-CHANNEL (i.e. SPECTRUM or COLLECTION) arrays.</a:t>
            </a:r>
          </a:p>
          <a:p>
            <a:r>
              <a:rPr lang="en-US" sz="1200" dirty="0"/>
              <a:t>  </a:t>
            </a:r>
          </a:p>
          <a:p>
            <a:r>
              <a:rPr lang="en-US" sz="1200" dirty="0"/>
              <a:t>  Affects:		Interfaces making use of the buffered server and CHANNEL arrays.</a:t>
            </a:r>
          </a:p>
          <a:p>
            <a:r>
              <a:rPr lang="en-US" sz="1200" dirty="0"/>
              <a:t>			e.g. LabView, Python, or </a:t>
            </a:r>
            <a:r>
              <a:rPr lang="en-US" sz="1200" dirty="0" err="1"/>
              <a:t>MatLab</a:t>
            </a:r>
            <a:r>
              <a:rPr lang="en-US" sz="1200" dirty="0"/>
              <a:t> servers.</a:t>
            </a:r>
          </a:p>
          <a:p>
            <a:endParaRPr lang="en-US" sz="1200" dirty="0"/>
          </a:p>
          <a:p>
            <a:r>
              <a:rPr lang="en-US" sz="1200" dirty="0"/>
              <a:t>  Possible side effects: None expected.</a:t>
            </a:r>
          </a:p>
          <a:p>
            <a:endParaRPr lang="en-US" sz="1200" dirty="0"/>
          </a:p>
          <a:p>
            <a:r>
              <a:rPr lang="en-US" sz="1200" dirty="0"/>
              <a:t>  Attention level:       GREEN</a:t>
            </a:r>
          </a:p>
          <a:p>
            <a:endParaRPr lang="en-US" sz="1200" dirty="0"/>
          </a:p>
          <a:p>
            <a:r>
              <a:rPr lang="en-US" sz="1200" dirty="0"/>
              <a:t>- </a:t>
            </a:r>
            <a:r>
              <a:rPr lang="en-US" sz="1200" b="1" dirty="0"/>
              <a:t>New Feature</a:t>
            </a:r>
            <a:r>
              <a:rPr lang="en-US" sz="1200" dirty="0"/>
              <a:t>: The API call </a:t>
            </a:r>
            <a:r>
              <a:rPr lang="en-US" sz="1200" dirty="0" err="1"/>
              <a:t>SetConnectionTableCapacity</a:t>
            </a:r>
            <a:r>
              <a:rPr lang="en-US" sz="1200" dirty="0"/>
              <a:t>() is now 'dynamic'. Meaning: it can be </a:t>
            </a:r>
            <a:r>
              <a:rPr lang="en-US" sz="1200" dirty="0" smtClean="0"/>
              <a:t>called </a:t>
            </a:r>
            <a:r>
              <a:rPr lang="en-US" sz="1200" dirty="0"/>
              <a:t>at any time (not just at initialization) and will accordingly re-allocate the connection table </a:t>
            </a:r>
            <a:r>
              <a:rPr lang="en-US" sz="1200" dirty="0" smtClean="0"/>
              <a:t>memory </a:t>
            </a:r>
            <a:r>
              <a:rPr lang="en-US" sz="1200" dirty="0"/>
              <a:t>if the capacity is increased.</a:t>
            </a:r>
          </a:p>
          <a:p>
            <a:endParaRPr lang="en-US" sz="1200" dirty="0"/>
          </a:p>
          <a:p>
            <a:r>
              <a:rPr lang="en-US" sz="1200" dirty="0"/>
              <a:t>  Affects:		The client-side connection table size.</a:t>
            </a:r>
          </a:p>
          <a:p>
            <a:endParaRPr lang="en-US" sz="1200" dirty="0"/>
          </a:p>
          <a:p>
            <a:r>
              <a:rPr lang="en-US" sz="1200" dirty="0"/>
              <a:t>  Possible side effects: None expected.</a:t>
            </a:r>
          </a:p>
          <a:p>
            <a:endParaRPr lang="en-US" sz="1200" dirty="0"/>
          </a:p>
          <a:p>
            <a:r>
              <a:rPr lang="en-US" sz="1200" dirty="0"/>
              <a:t>  Attention level:       GREEN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179048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Release Notes 4.6.0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1474887"/>
            <a:ext cx="8686800" cy="507831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- </a:t>
            </a:r>
            <a:r>
              <a:rPr lang="en-US" sz="1200" b="1" dirty="0"/>
              <a:t>New Feature</a:t>
            </a:r>
            <a:r>
              <a:rPr lang="en-US" sz="1200" dirty="0"/>
              <a:t>: A new structure field '</a:t>
            </a:r>
            <a:r>
              <a:rPr lang="en-US" sz="1200" dirty="0" err="1"/>
              <a:t>NumCalls</a:t>
            </a:r>
            <a:r>
              <a:rPr lang="en-US" sz="1200" dirty="0"/>
              <a:t>' has been added to the activity query structure (</a:t>
            </a:r>
            <a:r>
              <a:rPr lang="en-US" sz="1200" dirty="0" smtClean="0"/>
              <a:t>used </a:t>
            </a:r>
            <a:r>
              <a:rPr lang="en-US" sz="1200" dirty="0"/>
              <a:t>in the stock property ACTIVITY).  One can easily see the total number of times a server's </a:t>
            </a:r>
            <a:r>
              <a:rPr lang="en-US" sz="1200" dirty="0" smtClean="0"/>
              <a:t>equipment </a:t>
            </a:r>
            <a:r>
              <a:rPr lang="en-US" sz="1200" dirty="0"/>
              <a:t>modules has been called (by external clients) by examining this value.</a:t>
            </a:r>
          </a:p>
          <a:p>
            <a:endParaRPr lang="en-US" sz="1200" dirty="0"/>
          </a:p>
          <a:p>
            <a:r>
              <a:rPr lang="en-US" sz="1200" dirty="0"/>
              <a:t>  </a:t>
            </a:r>
            <a:r>
              <a:rPr lang="en-US" sz="1200" dirty="0" smtClean="0"/>
              <a:t>Affects:	Stock </a:t>
            </a:r>
            <a:r>
              <a:rPr lang="en-US" sz="1200" dirty="0"/>
              <a:t>property </a:t>
            </a:r>
            <a:r>
              <a:rPr lang="en-US" sz="1200" dirty="0" smtClean="0"/>
              <a:t>ACTIVITY</a:t>
            </a:r>
            <a:endParaRPr lang="en-US" sz="1200" dirty="0"/>
          </a:p>
          <a:p>
            <a:r>
              <a:rPr lang="en-US" sz="1200" dirty="0"/>
              <a:t>  Possible side effects: None expected</a:t>
            </a:r>
            <a:r>
              <a:rPr lang="en-US" sz="1200" dirty="0" smtClean="0"/>
              <a:t>.</a:t>
            </a:r>
            <a:endParaRPr lang="en-US" sz="1200" dirty="0"/>
          </a:p>
          <a:p>
            <a:r>
              <a:rPr lang="en-US" sz="1200" dirty="0"/>
              <a:t>  Attention level:       GREEN</a:t>
            </a:r>
          </a:p>
          <a:p>
            <a:endParaRPr lang="en-US" sz="1200" dirty="0"/>
          </a:p>
          <a:p>
            <a:r>
              <a:rPr lang="en-US" sz="1200" dirty="0"/>
              <a:t>- </a:t>
            </a:r>
            <a:r>
              <a:rPr lang="en-US" sz="1200" b="1" dirty="0"/>
              <a:t>New Feature</a:t>
            </a:r>
            <a:r>
              <a:rPr lang="en-US" sz="1200" dirty="0"/>
              <a:t>: A windows client and server on the same host can now make use of so-called 'Jumbo' </a:t>
            </a:r>
            <a:r>
              <a:rPr lang="en-US" sz="1200" dirty="0" smtClean="0"/>
              <a:t> </a:t>
            </a:r>
            <a:r>
              <a:rPr lang="en-US" sz="1200" dirty="0"/>
              <a:t>transmissions.  Either by making use of the API call </a:t>
            </a:r>
            <a:r>
              <a:rPr lang="en-US" sz="1200" dirty="0" err="1"/>
              <a:t>SetMMFMessageSize</a:t>
            </a:r>
            <a:r>
              <a:rPr lang="en-US" sz="1200" dirty="0"/>
              <a:t>() or (better) the </a:t>
            </a:r>
            <a:r>
              <a:rPr lang="en-US" sz="1200" dirty="0" smtClean="0"/>
              <a:t>environment variable </a:t>
            </a:r>
            <a:r>
              <a:rPr lang="en-US" sz="1200" dirty="0"/>
              <a:t>TINE_MMF_MESSAGE_SIZE a client and server can agree on the maximum size of a shared </a:t>
            </a:r>
            <a:r>
              <a:rPr lang="en-US" sz="1200" dirty="0" smtClean="0"/>
              <a:t>memory </a:t>
            </a:r>
            <a:r>
              <a:rPr lang="en-US" sz="1200" dirty="0"/>
              <a:t>transfer.</a:t>
            </a:r>
          </a:p>
          <a:p>
            <a:endParaRPr lang="en-US" sz="1200" dirty="0"/>
          </a:p>
          <a:p>
            <a:r>
              <a:rPr lang="en-US" sz="1200" dirty="0"/>
              <a:t>  Caveats: The client and server MUST agree on the MMF (memory mapped file) message </a:t>
            </a:r>
            <a:r>
              <a:rPr lang="en-US" sz="1200" dirty="0" err="1" smtClean="0"/>
              <a:t>size.If</a:t>
            </a:r>
            <a:r>
              <a:rPr lang="en-US" sz="1200" dirty="0" smtClean="0"/>
              <a:t> </a:t>
            </a:r>
            <a:r>
              <a:rPr lang="en-US" sz="1200" dirty="0"/>
              <a:t>the assignment is larger than the default value of 65535 bytes then all shared-memory </a:t>
            </a:r>
            <a:r>
              <a:rPr lang="en-US" sz="1200" dirty="0" smtClean="0"/>
              <a:t>transmissions will </a:t>
            </a:r>
            <a:r>
              <a:rPr lang="en-US" sz="1200" dirty="0"/>
              <a:t>use 'jumbo' mode, whereby no contract payload can exceed the assigned MMF message size.</a:t>
            </a:r>
          </a:p>
          <a:p>
            <a:endParaRPr lang="en-US" sz="1200" dirty="0"/>
          </a:p>
          <a:p>
            <a:r>
              <a:rPr lang="en-US" sz="1200" dirty="0"/>
              <a:t>  Affects:		windows client/server on same host</a:t>
            </a:r>
            <a:r>
              <a:rPr lang="en-US" sz="1200" dirty="0" smtClean="0"/>
              <a:t>.</a:t>
            </a:r>
            <a:endParaRPr lang="en-US" sz="1200" dirty="0"/>
          </a:p>
          <a:p>
            <a:r>
              <a:rPr lang="en-US" sz="1200" dirty="0"/>
              <a:t>  Possible side effects: None expected</a:t>
            </a:r>
            <a:r>
              <a:rPr lang="en-US" sz="1200" dirty="0" smtClean="0"/>
              <a:t>.</a:t>
            </a:r>
            <a:endParaRPr lang="en-US" sz="1200" dirty="0"/>
          </a:p>
          <a:p>
            <a:r>
              <a:rPr lang="en-US" sz="1200" dirty="0"/>
              <a:t>  Attention level:       </a:t>
            </a:r>
            <a:r>
              <a:rPr lang="en-US" sz="1200" dirty="0" smtClean="0"/>
              <a:t>GREEN</a:t>
            </a:r>
          </a:p>
          <a:p>
            <a:endParaRPr lang="en-US" sz="1200" dirty="0" smtClean="0"/>
          </a:p>
          <a:p>
            <a:r>
              <a:rPr lang="en-US" sz="1200" dirty="0"/>
              <a:t>- </a:t>
            </a:r>
            <a:r>
              <a:rPr lang="en-US" sz="1200" b="1" dirty="0"/>
              <a:t>New Feature</a:t>
            </a:r>
            <a:r>
              <a:rPr lang="en-US" sz="1200" dirty="0"/>
              <a:t>: The local history subsystem now supports 'annotations'. Local history annotations refer to </a:t>
            </a:r>
            <a:r>
              <a:rPr lang="en-US" sz="1200" dirty="0" smtClean="0"/>
              <a:t>the </a:t>
            </a:r>
            <a:r>
              <a:rPr lang="en-US" sz="1200" dirty="0"/>
              <a:t>entire device server and are not specific to any particular local history record.  In conjunction with </a:t>
            </a:r>
            <a:r>
              <a:rPr lang="en-US" sz="1200" dirty="0" smtClean="0"/>
              <a:t>this </a:t>
            </a:r>
            <a:r>
              <a:rPr lang="en-US" sz="1200" dirty="0"/>
              <a:t>new feature, the stock properties HISTORY.CMT and HISTORY.CMTS are also available.</a:t>
            </a:r>
          </a:p>
          <a:p>
            <a:endParaRPr lang="en-US" sz="1200" dirty="0"/>
          </a:p>
          <a:p>
            <a:r>
              <a:rPr lang="en-US" sz="1200" dirty="0"/>
              <a:t>  Affects:		Local history </a:t>
            </a:r>
            <a:r>
              <a:rPr lang="en-US" sz="1200" dirty="0" smtClean="0"/>
              <a:t>subsystem</a:t>
            </a:r>
            <a:endParaRPr lang="en-US" sz="1200" dirty="0"/>
          </a:p>
          <a:p>
            <a:r>
              <a:rPr lang="en-US" sz="1200" dirty="0"/>
              <a:t>  Possible side effects: None expected</a:t>
            </a:r>
            <a:r>
              <a:rPr lang="en-US" sz="1200" dirty="0" smtClean="0"/>
              <a:t>.</a:t>
            </a:r>
            <a:endParaRPr lang="en-US" sz="1200" dirty="0"/>
          </a:p>
          <a:p>
            <a:r>
              <a:rPr lang="en-US" sz="1200" dirty="0"/>
              <a:t>  Attention level:       GREEN</a:t>
            </a:r>
          </a:p>
        </p:txBody>
      </p:sp>
    </p:spTree>
    <p:extLst>
      <p:ext uri="{BB962C8B-B14F-4D97-AF65-F5344CB8AC3E}">
        <p14:creationId xmlns:p14="http://schemas.microsoft.com/office/powerpoint/2010/main" val="636962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Reconnection @ high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Normally:</a:t>
            </a:r>
          </a:p>
          <a:p>
            <a:pPr lvl="1"/>
            <a:r>
              <a:rPr lang="en-US" dirty="0" smtClean="0"/>
              <a:t>1 Hz =&gt; Subscription package = 60 transfers</a:t>
            </a:r>
          </a:p>
          <a:p>
            <a:pPr lvl="1"/>
            <a:r>
              <a:rPr lang="en-US" dirty="0" smtClean="0"/>
              <a:t>Subscription ‘counter’ decremented for each transfer</a:t>
            </a:r>
          </a:p>
          <a:p>
            <a:pPr lvl="1"/>
            <a:r>
              <a:rPr lang="en-US" dirty="0" smtClean="0"/>
              <a:t>Counter = 10  -&gt; signal for re-subscribing from client</a:t>
            </a:r>
          </a:p>
          <a:p>
            <a:pPr lvl="1"/>
            <a:r>
              <a:rPr lang="en-US" dirty="0" smtClean="0"/>
              <a:t>@ higher rates =&gt; ‘renewal multiplier’ based on </a:t>
            </a:r>
            <a:r>
              <a:rPr lang="en-US" b="1" dirty="0" smtClean="0">
                <a:solidFill>
                  <a:srgbClr val="0070C0"/>
                </a:solidFill>
              </a:rPr>
              <a:t>N</a:t>
            </a:r>
            <a:r>
              <a:rPr lang="en-US" dirty="0" smtClean="0"/>
              <a:t> Hz vs. </a:t>
            </a:r>
            <a:r>
              <a:rPr lang="en-US" b="1" dirty="0" smtClean="0">
                <a:solidFill>
                  <a:srgbClr val="0070C0"/>
                </a:solidFill>
              </a:rPr>
              <a:t>1</a:t>
            </a:r>
            <a:r>
              <a:rPr lang="en-US" dirty="0" smtClean="0"/>
              <a:t> Hz.</a:t>
            </a:r>
          </a:p>
          <a:p>
            <a:pPr lvl="1"/>
            <a:r>
              <a:rPr lang="en-US" dirty="0" smtClean="0"/>
              <a:t>Client does not renew -&gt; server stops sending to him!</a:t>
            </a:r>
          </a:p>
          <a:p>
            <a:pPr lvl="2"/>
            <a:r>
              <a:rPr lang="en-US" dirty="0" smtClean="0"/>
              <a:t>i.e. no ‘dangling clients’ allowed !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349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Reconnection @ high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about ‘scheduling’ data at high rates?</a:t>
            </a:r>
          </a:p>
          <a:p>
            <a:pPr lvl="1"/>
            <a:r>
              <a:rPr lang="en-US" dirty="0" smtClean="0"/>
              <a:t>No systematic way for server/client to know how fast the transfers are coming !</a:t>
            </a:r>
          </a:p>
          <a:p>
            <a:pPr lvl="1"/>
            <a:r>
              <a:rPr lang="en-US" dirty="0" smtClean="0"/>
              <a:t>Can use </a:t>
            </a:r>
            <a:r>
              <a:rPr lang="en-US" dirty="0" err="1" smtClean="0"/>
              <a:t>SetSystemSubscritionRenewalLength</a:t>
            </a:r>
            <a:r>
              <a:rPr lang="en-US" dirty="0" smtClean="0"/>
              <a:t>() at the server.</a:t>
            </a:r>
          </a:p>
          <a:p>
            <a:pPr lvl="2"/>
            <a:r>
              <a:rPr lang="en-US" dirty="0" smtClean="0"/>
              <a:t>one-size-fits-all …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57600"/>
            <a:ext cx="8510029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1745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Reconnection @ high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Client-Side: </a:t>
            </a:r>
            <a:r>
              <a:rPr lang="en-US" dirty="0" err="1" smtClean="0"/>
              <a:t>doProcessData</a:t>
            </a:r>
            <a:r>
              <a:rPr lang="en-US" dirty="0" smtClean="0"/>
              <a:t>():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149" y="2209800"/>
            <a:ext cx="8562975" cy="287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5372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Reconnection @ high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Proposal: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Arguments okay?</a:t>
            </a:r>
          </a:p>
          <a:p>
            <a:pPr lvl="2"/>
            <a:r>
              <a:rPr lang="en-US" dirty="0" err="1" smtClean="0"/>
              <a:t>linkId</a:t>
            </a:r>
            <a:r>
              <a:rPr lang="en-US" dirty="0" smtClean="0"/>
              <a:t> =&gt; user needs to note the return from AttachLink()</a:t>
            </a:r>
          </a:p>
          <a:p>
            <a:pPr lvl="2"/>
            <a:r>
              <a:rPr lang="en-US" dirty="0" smtClean="0"/>
              <a:t>percent rather than some number threshold ?</a:t>
            </a:r>
            <a:endParaRPr lang="en-US" dirty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133600"/>
            <a:ext cx="49720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63089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0</TotalTime>
  <Words>377</Words>
  <Application>Microsoft Office PowerPoint</Application>
  <PresentationFormat>On-screen Show (4:3)</PresentationFormat>
  <Paragraphs>105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Clarity</vt:lpstr>
      <vt:lpstr>TINE Core Meeting</vt:lpstr>
      <vt:lpstr>Release Notes 4.6.0</vt:lpstr>
      <vt:lpstr>Release Notes 4.6.0</vt:lpstr>
      <vt:lpstr>Release Notes 4.6.0</vt:lpstr>
      <vt:lpstr>Release Notes 4.6.0</vt:lpstr>
      <vt:lpstr>Reconnection @ high rates</vt:lpstr>
      <vt:lpstr>Reconnection @ high rates</vt:lpstr>
      <vt:lpstr>Reconnection @ high rates</vt:lpstr>
      <vt:lpstr>Reconnection @ high rates</vt:lpstr>
      <vt:lpstr>Still To Do …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TINE Core Meeting</dc:title>
  <dc:creator>Duval, Philip</dc:creator>
  <cp:lastModifiedBy>Duval, Philip</cp:lastModifiedBy>
  <cp:revision>33</cp:revision>
  <dcterms:created xsi:type="dcterms:W3CDTF">2016-04-25T10:39:04Z</dcterms:created>
  <dcterms:modified xsi:type="dcterms:W3CDTF">2017-01-24T11:54:20Z</dcterms:modified>
</cp:coreProperties>
</file>